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32396113" cy="43956288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8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A6910"/>
    <a:srgbClr val="31A54D"/>
    <a:srgbClr val="009900"/>
    <a:srgbClr val="7CB48F"/>
    <a:srgbClr val="ED8400"/>
    <a:srgbClr val="CC0066"/>
    <a:srgbClr val="6699FF"/>
    <a:srgbClr val="00994D"/>
    <a:srgbClr val="045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8972" autoAdjust="0"/>
  </p:normalViewPr>
  <p:slideViewPr>
    <p:cSldViewPr snapToGrid="0">
      <p:cViewPr varScale="1">
        <p:scale>
          <a:sx n="10" d="100"/>
          <a:sy n="10" d="100"/>
        </p:scale>
        <p:origin x="2488" y="160"/>
      </p:cViewPr>
      <p:guideLst>
        <p:guide orient="horz" pos="2768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" d="100"/>
          <a:sy n="11" d="100"/>
        </p:scale>
        <p:origin x="-2946" y="-1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ve:Library:Containers:com.apple.mail:Data:Library:Mail%20Downloads:721CEEF5-14C8-4CB7-8B87-BEB0FBE1AF53:resultaten%20poster%20Lie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ve:Library:Containers:com.apple.mail:Data:Library:Mail%20Downloads:721CEEF5-14C8-4CB7-8B87-BEB0FBE1AF53:resultaten%20poster%20Lie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ve:Library:Containers:com.apple.mail:Data:Library:Mail%20Downloads:721CEEF5-14C8-4CB7-8B87-BEB0FBE1AF53:resultaten%20poster%20Liev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ve:Library:Containers:com.apple.mail:Data:Library:Mail%20Downloads:721CEEF5-14C8-4CB7-8B87-BEB0FBE1AF53:resultaten%20poster%20Lie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Age of residents at death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age!$B$4</c:f>
              <c:strCache>
                <c:ptCount val="1"/>
                <c:pt idx="0">
                  <c:v>&lt;80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age!$C$3:$G$3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age!$C$4:$G$4</c:f>
              <c:numCache>
                <c:formatCode>General</c:formatCode>
                <c:ptCount val="5"/>
                <c:pt idx="0">
                  <c:v>13.1</c:v>
                </c:pt>
                <c:pt idx="1">
                  <c:v>18.600000000000001</c:v>
                </c:pt>
                <c:pt idx="2">
                  <c:v>20</c:v>
                </c:pt>
                <c:pt idx="3">
                  <c:v>34.4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5FB-81CF-64B849627C82}"/>
            </c:ext>
          </c:extLst>
        </c:ser>
        <c:ser>
          <c:idx val="2"/>
          <c:order val="2"/>
          <c:tx>
            <c:strRef>
              <c:f>age!$B$6</c:f>
              <c:strCache>
                <c:ptCount val="1"/>
                <c:pt idx="0">
                  <c:v>80-90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age!$C$3:$G$3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age!$C$6:$G$6</c:f>
              <c:numCache>
                <c:formatCode>General</c:formatCode>
                <c:ptCount val="5"/>
                <c:pt idx="0">
                  <c:v>54.5</c:v>
                </c:pt>
                <c:pt idx="1">
                  <c:v>54.1</c:v>
                </c:pt>
                <c:pt idx="2">
                  <c:v>48.6</c:v>
                </c:pt>
                <c:pt idx="3">
                  <c:v>49.6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4-45FB-81CF-64B849627C82}"/>
            </c:ext>
          </c:extLst>
        </c:ser>
        <c:ser>
          <c:idx val="4"/>
          <c:order val="4"/>
          <c:tx>
            <c:strRef>
              <c:f>age!$B$8</c:f>
              <c:strCache>
                <c:ptCount val="1"/>
                <c:pt idx="0">
                  <c:v>&gt;90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age!$C$3:$G$3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age!$C$8:$G$8</c:f>
              <c:numCache>
                <c:formatCode>General</c:formatCode>
                <c:ptCount val="5"/>
                <c:pt idx="0">
                  <c:v>32.4</c:v>
                </c:pt>
                <c:pt idx="1">
                  <c:v>27.2</c:v>
                </c:pt>
                <c:pt idx="2">
                  <c:v>31.4</c:v>
                </c:pt>
                <c:pt idx="3">
                  <c:v>16</c:v>
                </c:pt>
                <c:pt idx="4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4-45FB-81CF-64B849627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330688"/>
        <c:axId val="355134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age!$B$5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age!$C$3:$G$3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age!$C$5:$G$5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204-45FB-81CF-64B849627C8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age!$C$3:$G$3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age!$C$7:$G$7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204-45FB-81CF-64B849627C82}"/>
                  </c:ext>
                </c:extLst>
              </c15:ser>
            </c15:filteredBarSeries>
          </c:ext>
        </c:extLst>
      </c:barChart>
      <c:catAx>
        <c:axId val="733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BE"/>
          </a:p>
        </c:txPr>
        <c:crossAx val="35513472"/>
        <c:crosses val="autoZero"/>
        <c:auto val="1"/>
        <c:lblAlgn val="ctr"/>
        <c:lblOffset val="100"/>
        <c:noMultiLvlLbl val="0"/>
      </c:catAx>
      <c:valAx>
        <c:axId val="355134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BE"/>
          </a:p>
        </c:txPr>
        <c:crossAx val="733306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nl-NL"/>
              <a:t>Stage of dementia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'stage dementia'!$B$8</c:f>
              <c:strCache>
                <c:ptCount val="1"/>
                <c:pt idx="0">
                  <c:v>moderate or mild dementia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'stage dementia'!$C$5:$G$5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'stage dementia'!$C$8:$G$8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15.9</c:v>
                </c:pt>
                <c:pt idx="2">
                  <c:v>11.1</c:v>
                </c:pt>
                <c:pt idx="3">
                  <c:v>2</c:v>
                </c:pt>
                <c:pt idx="4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C-4C2A-BA7F-AAAFD39C33F9}"/>
            </c:ext>
          </c:extLst>
        </c:ser>
        <c:ser>
          <c:idx val="4"/>
          <c:order val="4"/>
          <c:tx>
            <c:strRef>
              <c:f>'stage dementia'!$B$10</c:f>
              <c:strCache>
                <c:ptCount val="1"/>
                <c:pt idx="0">
                  <c:v>severe dementia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'stage dementia'!$C$5:$G$5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'stage dementia'!$C$10:$G$10</c:f>
              <c:numCache>
                <c:formatCode>General</c:formatCode>
                <c:ptCount val="5"/>
                <c:pt idx="0">
                  <c:v>15.7</c:v>
                </c:pt>
                <c:pt idx="1">
                  <c:v>22.7</c:v>
                </c:pt>
                <c:pt idx="2">
                  <c:v>18.399999999999999</c:v>
                </c:pt>
                <c:pt idx="3">
                  <c:v>12.2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C-4C2A-BA7F-AAAFD39C33F9}"/>
            </c:ext>
          </c:extLst>
        </c:ser>
        <c:ser>
          <c:idx val="6"/>
          <c:order val="6"/>
          <c:tx>
            <c:strRef>
              <c:f>'stage dementia'!$B$12</c:f>
              <c:strCache>
                <c:ptCount val="1"/>
                <c:pt idx="0">
                  <c:v>very severe or advanced dementia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'stage dementia'!$C$5:$G$5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'stage dementia'!$C$12:$G$12</c:f>
              <c:numCache>
                <c:formatCode>General</c:formatCode>
                <c:ptCount val="5"/>
                <c:pt idx="0">
                  <c:v>29.5</c:v>
                </c:pt>
                <c:pt idx="1">
                  <c:v>32.200000000000003</c:v>
                </c:pt>
                <c:pt idx="2">
                  <c:v>26.7</c:v>
                </c:pt>
                <c:pt idx="3">
                  <c:v>31.5</c:v>
                </c:pt>
                <c:pt idx="4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C-4C2A-BA7F-AAAFD39C33F9}"/>
            </c:ext>
          </c:extLst>
        </c:ser>
        <c:ser>
          <c:idx val="8"/>
          <c:order val="8"/>
          <c:tx>
            <c:strRef>
              <c:f>'stage dementia'!$B$14</c:f>
              <c:strCache>
                <c:ptCount val="1"/>
                <c:pt idx="0">
                  <c:v>not applicable; resident did not have dementia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'stage dementia'!$C$5:$G$5</c:f>
              <c:strCache>
                <c:ptCount val="5"/>
                <c:pt idx="0">
                  <c:v>Belgium</c:v>
                </c:pt>
                <c:pt idx="1">
                  <c:v>Finland</c:v>
                </c:pt>
                <c:pt idx="2">
                  <c:v>Netherlands</c:v>
                </c:pt>
                <c:pt idx="3">
                  <c:v>Poland</c:v>
                </c:pt>
                <c:pt idx="4">
                  <c:v>United Kindom</c:v>
                </c:pt>
              </c:strCache>
            </c:strRef>
          </c:cat>
          <c:val>
            <c:numRef>
              <c:f>'stage dementia'!$C$14:$G$14</c:f>
              <c:numCache>
                <c:formatCode>General</c:formatCode>
                <c:ptCount val="5"/>
                <c:pt idx="0">
                  <c:v>46.6</c:v>
                </c:pt>
                <c:pt idx="1">
                  <c:v>29.2</c:v>
                </c:pt>
                <c:pt idx="2">
                  <c:v>43.8</c:v>
                </c:pt>
                <c:pt idx="3">
                  <c:v>54.3</c:v>
                </c:pt>
                <c:pt idx="4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2C-4C2A-BA7F-AAAFD39C3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48192"/>
        <c:axId val="35515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'stage dementia'!$B$6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'stage dementia'!$C$5:$G$5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'stage dementia'!$C$6:$G$6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32C-4C2A-BA7F-AAAFD39C33F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dementia'!$C$5:$G$5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32C-4C2A-BA7F-AAAFD39C33F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dementia'!$B$9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dementia'!$C$5:$G$5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dementia'!$C$9:$G$9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32C-4C2A-BA7F-AAAFD39C33F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dementia'!$B$11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dementia'!$C$5:$G$5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dementia'!$C$11:$G$11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32C-4C2A-BA7F-AAAFD39C33F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dementia'!$B$13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dementia'!$C$5:$G$5</c15:sqref>
                        </c15:formulaRef>
                      </c:ext>
                    </c:extLst>
                    <c:strCache>
                      <c:ptCount val="6"/>
                      <c:pt idx="0">
                        <c:v>Belgium</c:v>
                      </c:pt>
                      <c:pt idx="1">
                        <c:v>Finland</c:v>
                      </c:pt>
                      <c:pt idx="2">
                        <c:v>Italy</c:v>
                      </c:pt>
                      <c:pt idx="3">
                        <c:v>Netherlands</c:v>
                      </c:pt>
                      <c:pt idx="4">
                        <c:v>Poland</c:v>
                      </c:pt>
                      <c:pt idx="5">
                        <c:v>United Kindom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'stage dementia'!$C$13:$G$13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32C-4C2A-BA7F-AAAFD39C33F9}"/>
                  </c:ext>
                </c:extLst>
              </c15:ser>
            </c15:filteredBarSeries>
          </c:ext>
        </c:extLst>
      </c:barChart>
      <c:catAx>
        <c:axId val="550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BE"/>
          </a:p>
        </c:txPr>
        <c:crossAx val="35515200"/>
        <c:crosses val="autoZero"/>
        <c:auto val="1"/>
        <c:lblAlgn val="ctr"/>
        <c:lblOffset val="100"/>
        <c:noMultiLvlLbl val="0"/>
      </c:catAx>
      <c:valAx>
        <c:axId val="355152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BE"/>
          </a:p>
        </c:txPr>
        <c:crossAx val="5504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075671952536701E-2"/>
          <c:y val="0.74373543307086598"/>
          <c:w val="0.93255568948513601"/>
          <c:h val="0.23848678915135599"/>
        </c:manualLayout>
      </c:layout>
      <c:overlay val="0"/>
      <c:txPr>
        <a:bodyPr rot="0" vert="horz"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nl-NL"/>
              <a:t>Quality of dying</a:t>
            </a:r>
            <a:r>
              <a:rPr lang="nl-NL" baseline="0"/>
              <a:t> in care homes</a:t>
            </a:r>
            <a:r>
              <a:rPr lang="nl-NL"/>
              <a:t> in six EU countries (mean EOLD CAD scores)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dementia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Blad1!$B$2:$F$2</c:f>
              <c:strCache>
                <c:ptCount val="5"/>
                <c:pt idx="0">
                  <c:v>Belgium</c:v>
                </c:pt>
                <c:pt idx="1">
                  <c:v>Netherlands</c:v>
                </c:pt>
                <c:pt idx="2">
                  <c:v>UK</c:v>
                </c:pt>
                <c:pt idx="3">
                  <c:v>Finland</c:v>
                </c:pt>
                <c:pt idx="4">
                  <c:v>Poland</c:v>
                </c:pt>
              </c:strCache>
            </c:strRef>
          </c:cat>
          <c:val>
            <c:numRef>
              <c:f>Blad1!$B$3:$F$3</c:f>
              <c:numCache>
                <c:formatCode>General</c:formatCode>
                <c:ptCount val="5"/>
                <c:pt idx="0">
                  <c:v>31.4</c:v>
                </c:pt>
                <c:pt idx="1">
                  <c:v>30.8</c:v>
                </c:pt>
                <c:pt idx="2">
                  <c:v>33.5</c:v>
                </c:pt>
                <c:pt idx="3">
                  <c:v>29.9</c:v>
                </c:pt>
                <c:pt idx="4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8-411F-9855-C357E74B2A9D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no dementia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Blad1!$B$2:$F$2</c:f>
              <c:strCache>
                <c:ptCount val="5"/>
                <c:pt idx="0">
                  <c:v>Belgium</c:v>
                </c:pt>
                <c:pt idx="1">
                  <c:v>Netherlands</c:v>
                </c:pt>
                <c:pt idx="2">
                  <c:v>UK</c:v>
                </c:pt>
                <c:pt idx="3">
                  <c:v>Finland</c:v>
                </c:pt>
                <c:pt idx="4">
                  <c:v>Poland</c:v>
                </c:pt>
              </c:strCache>
            </c:strRef>
          </c:cat>
          <c:val>
            <c:numRef>
              <c:f>Blad1!$B$4:$F$4</c:f>
              <c:numCache>
                <c:formatCode>General</c:formatCode>
                <c:ptCount val="5"/>
                <c:pt idx="0">
                  <c:v>31.8</c:v>
                </c:pt>
                <c:pt idx="1">
                  <c:v>30.5</c:v>
                </c:pt>
                <c:pt idx="2">
                  <c:v>33.1</c:v>
                </c:pt>
                <c:pt idx="3">
                  <c:v>29.3</c:v>
                </c:pt>
                <c:pt idx="4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8-411F-9855-C357E74B2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32224"/>
        <c:axId val="35516928"/>
      </c:barChart>
      <c:catAx>
        <c:axId val="733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BE"/>
          </a:p>
        </c:txPr>
        <c:crossAx val="35516928"/>
        <c:crosses val="autoZero"/>
        <c:auto val="1"/>
        <c:lblAlgn val="ctr"/>
        <c:lblOffset val="100"/>
        <c:noMultiLvlLbl val="0"/>
      </c:catAx>
      <c:valAx>
        <c:axId val="35516928"/>
        <c:scaling>
          <c:orientation val="minMax"/>
          <c:max val="42"/>
          <c:min val="1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BE"/>
          </a:p>
        </c:txPr>
        <c:crossAx val="73332224"/>
        <c:crosses val="autoZero"/>
        <c:crossBetween val="between"/>
        <c:majorUnit val="2"/>
      </c:valAx>
    </c:plotArea>
    <c:legend>
      <c:legendPos val="b"/>
      <c:overlay val="0"/>
      <c:txPr>
        <a:bodyPr rot="0" vert="horz"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NL" sz="1800" b="1">
                <a:solidFill>
                  <a:schemeClr val="tx1"/>
                </a:solidFill>
              </a:rPr>
              <a:t>Quality of dying</a:t>
            </a:r>
            <a:r>
              <a:rPr lang="nl-NL" sz="1800" b="1" baseline="0">
                <a:solidFill>
                  <a:schemeClr val="tx1"/>
                </a:solidFill>
              </a:rPr>
              <a:t> for care homes residents with dementia (mean EOLD CAD scores)</a:t>
            </a:r>
            <a:endParaRPr lang="nl-NL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Blad2!$A$3</c:f>
              <c:strCache>
                <c:ptCount val="1"/>
                <c:pt idx="0">
                  <c:v>Moderate/mild dementia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Blad2!$B$1:$F$2</c:f>
              <c:strCache>
                <c:ptCount val="5"/>
                <c:pt idx="0">
                  <c:v>Belgium</c:v>
                </c:pt>
                <c:pt idx="1">
                  <c:v>Netherlands</c:v>
                </c:pt>
                <c:pt idx="2">
                  <c:v>UK</c:v>
                </c:pt>
                <c:pt idx="3">
                  <c:v>Finland</c:v>
                </c:pt>
                <c:pt idx="4">
                  <c:v>Poland</c:v>
                </c:pt>
              </c:strCache>
            </c:strRef>
          </c:cat>
          <c:val>
            <c:numRef>
              <c:f>Blad2!$B$3:$F$3</c:f>
              <c:numCache>
                <c:formatCode>General</c:formatCode>
                <c:ptCount val="5"/>
                <c:pt idx="0">
                  <c:v>32.799999999999997</c:v>
                </c:pt>
                <c:pt idx="1">
                  <c:v>32.5</c:v>
                </c:pt>
                <c:pt idx="2">
                  <c:v>33.5</c:v>
                </c:pt>
                <c:pt idx="3">
                  <c:v>29.9</c:v>
                </c:pt>
                <c:pt idx="4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D-47AB-886C-980BA622E680}"/>
            </c:ext>
          </c:extLst>
        </c:ser>
        <c:ser>
          <c:idx val="1"/>
          <c:order val="1"/>
          <c:tx>
            <c:strRef>
              <c:f>Blad2!$A$4</c:f>
              <c:strCache>
                <c:ptCount val="1"/>
                <c:pt idx="0">
                  <c:v>Severe dementia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Blad2!$B$1:$F$2</c:f>
              <c:strCache>
                <c:ptCount val="5"/>
                <c:pt idx="0">
                  <c:v>Belgium</c:v>
                </c:pt>
                <c:pt idx="1">
                  <c:v>Netherlands</c:v>
                </c:pt>
                <c:pt idx="2">
                  <c:v>UK</c:v>
                </c:pt>
                <c:pt idx="3">
                  <c:v>Finland</c:v>
                </c:pt>
                <c:pt idx="4">
                  <c:v>Poland</c:v>
                </c:pt>
              </c:strCache>
            </c:strRef>
          </c:cat>
          <c:val>
            <c:numRef>
              <c:f>Blad2!$B$4:$F$4</c:f>
              <c:numCache>
                <c:formatCode>General</c:formatCode>
                <c:ptCount val="5"/>
                <c:pt idx="0">
                  <c:v>31</c:v>
                </c:pt>
                <c:pt idx="1">
                  <c:v>29.6</c:v>
                </c:pt>
                <c:pt idx="2">
                  <c:v>34.200000000000003</c:v>
                </c:pt>
                <c:pt idx="3">
                  <c:v>29.4</c:v>
                </c:pt>
                <c:pt idx="4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D-47AB-886C-980BA622E680}"/>
            </c:ext>
          </c:extLst>
        </c:ser>
        <c:ser>
          <c:idx val="2"/>
          <c:order val="2"/>
          <c:tx>
            <c:strRef>
              <c:f>Blad2!$A$5</c:f>
              <c:strCache>
                <c:ptCount val="1"/>
                <c:pt idx="0">
                  <c:v>very severe dementia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Blad2!$B$1:$F$2</c:f>
              <c:strCache>
                <c:ptCount val="5"/>
                <c:pt idx="0">
                  <c:v>Belgium</c:v>
                </c:pt>
                <c:pt idx="1">
                  <c:v>Netherlands</c:v>
                </c:pt>
                <c:pt idx="2">
                  <c:v>UK</c:v>
                </c:pt>
                <c:pt idx="3">
                  <c:v>Finland</c:v>
                </c:pt>
                <c:pt idx="4">
                  <c:v>Poland</c:v>
                </c:pt>
              </c:strCache>
            </c:strRef>
          </c:cat>
          <c:val>
            <c:numRef>
              <c:f>Blad2!$B$5:$F$5</c:f>
              <c:numCache>
                <c:formatCode>General</c:formatCode>
                <c:ptCount val="5"/>
                <c:pt idx="0">
                  <c:v>30.9</c:v>
                </c:pt>
                <c:pt idx="1">
                  <c:v>30.7</c:v>
                </c:pt>
                <c:pt idx="2">
                  <c:v>33.700000000000003</c:v>
                </c:pt>
                <c:pt idx="3">
                  <c:v>30.2</c:v>
                </c:pt>
                <c:pt idx="4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D-47AB-886C-980BA622E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33248"/>
        <c:axId val="35519232"/>
      </c:barChart>
      <c:catAx>
        <c:axId val="733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5519232"/>
        <c:crosses val="autoZero"/>
        <c:auto val="1"/>
        <c:lblAlgn val="ctr"/>
        <c:lblOffset val="100"/>
        <c:noMultiLvlLbl val="0"/>
      </c:catAx>
      <c:valAx>
        <c:axId val="35519232"/>
        <c:scaling>
          <c:orientation val="minMax"/>
          <c:max val="42"/>
          <c:min val="1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33332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522" cy="49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1" tIns="50090" rIns="100181" bIns="50090" numCol="1" anchor="t" anchorCtr="0" compatLnSpc="1">
            <a:prstTxWarp prst="textNoShape">
              <a:avLst/>
            </a:prstTxWarp>
          </a:bodyPr>
          <a:lstStyle>
            <a:lvl1pPr defTabSz="1004392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761" y="0"/>
            <a:ext cx="2948914" cy="49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1" tIns="50090" rIns="100181" bIns="50090" numCol="1" anchor="t" anchorCtr="0" compatLnSpc="1">
            <a:prstTxWarp prst="textNoShape">
              <a:avLst/>
            </a:prstTxWarp>
          </a:bodyPr>
          <a:lstStyle>
            <a:lvl1pPr algn="r" defTabSz="1004392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995"/>
            <a:ext cx="2944522" cy="49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1" tIns="50090" rIns="100181" bIns="50090" numCol="1" anchor="b" anchorCtr="0" compatLnSpc="1">
            <a:prstTxWarp prst="textNoShape">
              <a:avLst/>
            </a:prstTxWarp>
          </a:bodyPr>
          <a:lstStyle>
            <a:lvl1pPr defTabSz="1004392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761" y="9430995"/>
            <a:ext cx="2948914" cy="49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1" tIns="50090" rIns="100181" bIns="50090" numCol="1" anchor="b" anchorCtr="0" compatLnSpc="1">
            <a:prstTxWarp prst="textNoShape">
              <a:avLst/>
            </a:prstTxWarp>
          </a:bodyPr>
          <a:lstStyle>
            <a:lvl1pPr algn="r" defTabSz="1004392">
              <a:defRPr sz="1500"/>
            </a:lvl1pPr>
          </a:lstStyle>
          <a:p>
            <a:pPr>
              <a:defRPr/>
            </a:pPr>
            <a:fld id="{2CA08DFB-6C81-4D60-A410-ABB6F102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522" cy="49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81" tIns="50090" rIns="100181" bIns="50090" numCol="1" anchor="t" anchorCtr="0" compatLnSpc="1">
            <a:prstTxWarp prst="textNoShape">
              <a:avLst/>
            </a:prstTxWarp>
          </a:bodyPr>
          <a:lstStyle>
            <a:lvl1pPr defTabSz="1004392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53" y="0"/>
            <a:ext cx="2944522" cy="49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81" tIns="50090" rIns="100181" bIns="50090" numCol="1" anchor="t" anchorCtr="0" compatLnSpc="1">
            <a:prstTxWarp prst="textNoShape">
              <a:avLst/>
            </a:prstTxWarp>
          </a:bodyPr>
          <a:lstStyle>
            <a:lvl1pPr algn="r" defTabSz="1004392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32000" y="742950"/>
            <a:ext cx="27432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240" y="4717309"/>
            <a:ext cx="4989197" cy="446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81" tIns="50090" rIns="100181" bIns="50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994"/>
            <a:ext cx="2944522" cy="49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81" tIns="50090" rIns="100181" bIns="50090" numCol="1" anchor="b" anchorCtr="0" compatLnSpc="1">
            <a:prstTxWarp prst="textNoShape">
              <a:avLst/>
            </a:prstTxWarp>
          </a:bodyPr>
          <a:lstStyle>
            <a:lvl1pPr defTabSz="1004392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53" y="9430994"/>
            <a:ext cx="2944522" cy="49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81" tIns="50090" rIns="100181" bIns="50090" numCol="1" anchor="b" anchorCtr="0" compatLnSpc="1">
            <a:prstTxWarp prst="textNoShape">
              <a:avLst/>
            </a:prstTxWarp>
          </a:bodyPr>
          <a:lstStyle>
            <a:lvl1pPr algn="r" defTabSz="1004392">
              <a:defRPr sz="1500"/>
            </a:lvl1pPr>
          </a:lstStyle>
          <a:p>
            <a:pPr>
              <a:defRPr/>
            </a:pPr>
            <a:fld id="{4C799F91-91C5-481C-8F0C-A33427403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514" y="7193775"/>
            <a:ext cx="24297085" cy="15303300"/>
          </a:xfrm>
        </p:spPr>
        <p:txBody>
          <a:bodyPr anchor="b"/>
          <a:lstStyle>
            <a:lvl1pPr algn="ctr">
              <a:defRPr sz="15943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514" y="23087230"/>
            <a:ext cx="24297085" cy="10612591"/>
          </a:xfrm>
        </p:spPr>
        <p:txBody>
          <a:bodyPr/>
          <a:lstStyle>
            <a:lvl1pPr marL="0" indent="0" algn="ctr">
              <a:buNone/>
              <a:defRPr sz="6377"/>
            </a:lvl1pPr>
            <a:lvl2pPr marL="1214872" indent="0" algn="ctr">
              <a:buNone/>
              <a:defRPr sz="5314"/>
            </a:lvl2pPr>
            <a:lvl3pPr marL="2429744" indent="0" algn="ctr">
              <a:buNone/>
              <a:defRPr sz="4783"/>
            </a:lvl3pPr>
            <a:lvl4pPr marL="3644616" indent="0" algn="ctr">
              <a:buNone/>
              <a:defRPr sz="4252"/>
            </a:lvl4pPr>
            <a:lvl5pPr marL="4859487" indent="0" algn="ctr">
              <a:buNone/>
              <a:defRPr sz="4252"/>
            </a:lvl5pPr>
            <a:lvl6pPr marL="6074359" indent="0" algn="ctr">
              <a:buNone/>
              <a:defRPr sz="4252"/>
            </a:lvl6pPr>
            <a:lvl7pPr marL="7289231" indent="0" algn="ctr">
              <a:buNone/>
              <a:defRPr sz="4252"/>
            </a:lvl7pPr>
            <a:lvl8pPr marL="8504103" indent="0" algn="ctr">
              <a:buNone/>
              <a:defRPr sz="4252"/>
            </a:lvl8pPr>
            <a:lvl9pPr marL="9718975" indent="0" algn="ctr">
              <a:buNone/>
              <a:defRPr sz="4252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0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1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3468" y="2340265"/>
            <a:ext cx="6985412" cy="37250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233" y="2340265"/>
            <a:ext cx="20551284" cy="372509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458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</p:nvPr>
        </p:nvSpPr>
        <p:spPr>
          <a:xfrm>
            <a:off x="0" y="3686176"/>
            <a:ext cx="32396113" cy="117157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600" baseline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Poster title</a:t>
            </a:r>
            <a:endParaRPr lang="nl-B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86350"/>
            <a:ext cx="32396112" cy="9144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5400" baseline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Author(s) </a:t>
            </a:r>
            <a:endParaRPr lang="nl-BE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29376"/>
            <a:ext cx="32396113" cy="9715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None/>
              <a:defRPr sz="4000" b="0" baseline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Affiliations</a:t>
            </a:r>
            <a:endParaRPr lang="nl-BE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8743950"/>
            <a:ext cx="15744824" cy="13230225"/>
          </a:xfrm>
          <a:prstGeom prst="rect">
            <a:avLst/>
          </a:prstGeom>
        </p:spPr>
        <p:txBody>
          <a:bodyPr/>
          <a:lstStyle>
            <a:lvl1pPr marL="857250" indent="-857250">
              <a:buFont typeface="Wingdings" pitchFamily="2" charset="2"/>
              <a:buChar char="v"/>
              <a:defRPr sz="7200" baseline="0">
                <a:solidFill>
                  <a:srgbClr val="04516D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BE" dirty="0" err="1"/>
              <a:t>Add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nl-BE" dirty="0"/>
          </a:p>
          <a:p>
            <a:pPr lvl="0"/>
            <a:r>
              <a:rPr lang="nl-BE" dirty="0" err="1"/>
              <a:t>Add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nl-BE" dirty="0"/>
          </a:p>
          <a:p>
            <a:pPr lvl="0"/>
            <a:r>
              <a:rPr lang="nl-BE" dirty="0" err="1"/>
              <a:t>Add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16430625" y="8743950"/>
            <a:ext cx="15716250" cy="13287375"/>
          </a:xfrm>
          <a:prstGeom prst="rect">
            <a:avLst/>
          </a:prstGeom>
        </p:spPr>
        <p:txBody>
          <a:bodyPr/>
          <a:lstStyle>
            <a:lvl1pPr marL="857250" indent="-857250">
              <a:buFont typeface="Wingdings" pitchFamily="2" charset="2"/>
              <a:buChar char="v"/>
              <a:defRPr sz="7200" baseline="0">
                <a:solidFill>
                  <a:srgbClr val="04516D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Add text</a:t>
            </a:r>
            <a:endParaRPr lang="nl-BE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060024"/>
            <a:ext cx="15744825" cy="12258676"/>
          </a:xfrm>
          <a:prstGeom prst="rect">
            <a:avLst/>
          </a:prstGeom>
        </p:spPr>
        <p:txBody>
          <a:bodyPr/>
          <a:lstStyle>
            <a:lvl1pPr marL="857250" indent="-857250">
              <a:buFont typeface="Wingdings" pitchFamily="2" charset="2"/>
              <a:buChar char="v"/>
              <a:defRPr sz="7200">
                <a:solidFill>
                  <a:srgbClr val="04516D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Add text </a:t>
            </a:r>
            <a:endParaRPr lang="nl-BE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36029900"/>
            <a:ext cx="10934700" cy="7429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>
                <a:solidFill>
                  <a:srgbClr val="04516D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dirty="0"/>
              <a:t>add e-mail researcher</a:t>
            </a:r>
            <a:endParaRPr lang="nl-BE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16430625" y="23088601"/>
            <a:ext cx="15716250" cy="12258674"/>
          </a:xfrm>
          <a:prstGeom prst="rect">
            <a:avLst/>
          </a:prstGeom>
        </p:spPr>
        <p:txBody>
          <a:bodyPr/>
          <a:lstStyle>
            <a:lvl1pPr marL="857250" indent="-857250">
              <a:buFont typeface="Wingdings" pitchFamily="2" charset="2"/>
              <a:buChar char="v"/>
              <a:defRPr sz="7200" baseline="0">
                <a:solidFill>
                  <a:srgbClr val="04516D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Add text</a:t>
            </a:r>
            <a:endParaRPr lang="nl-BE" dirty="0"/>
          </a:p>
        </p:txBody>
      </p:sp>
      <p:sp>
        <p:nvSpPr>
          <p:cNvPr id="18" name="Text Placeholder 46"/>
          <p:cNvSpPr>
            <a:spLocks noGrp="1"/>
          </p:cNvSpPr>
          <p:nvPr>
            <p:ph type="body" sz="quarter" idx="23" hasCustomPrompt="1"/>
          </p:nvPr>
        </p:nvSpPr>
        <p:spPr>
          <a:xfrm>
            <a:off x="11553825" y="36048950"/>
            <a:ext cx="916305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aseline="0">
                <a:solidFill>
                  <a:srgbClr val="04516D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dirty="0"/>
              <a:t>www.eupace.eu 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025" y="130560"/>
            <a:ext cx="2834481" cy="323450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57250" y="400050"/>
            <a:ext cx="27403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PACE</a:t>
            </a:r>
            <a:r>
              <a:rPr lang="nl-BE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l-BE" sz="6000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comparing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the </a:t>
            </a:r>
            <a:r>
              <a:rPr lang="nl-BE" sz="6000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effectiveness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nl-BE" sz="6000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palliative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care for </a:t>
            </a:r>
            <a:r>
              <a:rPr lang="nl-BE" sz="6000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older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l-BE" sz="6000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people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in long-term care </a:t>
            </a:r>
            <a:r>
              <a:rPr lang="nl-BE" sz="6000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facilities</a:t>
            </a:r>
            <a:r>
              <a:rPr lang="nl-BE" sz="6000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in Europe</a:t>
            </a:r>
            <a:endParaRPr lang="nl-BE" sz="1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49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360" y="10958553"/>
            <a:ext cx="27941647" cy="18284592"/>
          </a:xfrm>
        </p:spPr>
        <p:txBody>
          <a:bodyPr anchor="b"/>
          <a:lstStyle>
            <a:lvl1pPr>
              <a:defRPr sz="15943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360" y="29416124"/>
            <a:ext cx="27941647" cy="9615435"/>
          </a:xfrm>
        </p:spPr>
        <p:txBody>
          <a:bodyPr/>
          <a:lstStyle>
            <a:lvl1pPr marL="0" indent="0">
              <a:buNone/>
              <a:defRPr sz="6377">
                <a:solidFill>
                  <a:schemeClr val="tx1">
                    <a:tint val="75000"/>
                  </a:schemeClr>
                </a:solidFill>
              </a:defRPr>
            </a:lvl1pPr>
            <a:lvl2pPr marL="1214872" indent="0">
              <a:buNone/>
              <a:defRPr sz="5314">
                <a:solidFill>
                  <a:schemeClr val="tx1">
                    <a:tint val="75000"/>
                  </a:schemeClr>
                </a:solidFill>
              </a:defRPr>
            </a:lvl2pPr>
            <a:lvl3pPr marL="2429744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6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487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359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231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10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8975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38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233" y="11701327"/>
            <a:ext cx="13768348" cy="27889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0532" y="11701327"/>
            <a:ext cx="13768348" cy="27889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01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53" y="2340268"/>
            <a:ext cx="27941647" cy="8496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454" y="10775399"/>
            <a:ext cx="13705073" cy="5280856"/>
          </a:xfrm>
        </p:spPr>
        <p:txBody>
          <a:bodyPr anchor="b"/>
          <a:lstStyle>
            <a:lvl1pPr marL="0" indent="0">
              <a:buNone/>
              <a:defRPr sz="6377" b="1"/>
            </a:lvl1pPr>
            <a:lvl2pPr marL="1214872" indent="0">
              <a:buNone/>
              <a:defRPr sz="5314" b="1"/>
            </a:lvl2pPr>
            <a:lvl3pPr marL="2429744" indent="0">
              <a:buNone/>
              <a:defRPr sz="4783" b="1"/>
            </a:lvl3pPr>
            <a:lvl4pPr marL="3644616" indent="0">
              <a:buNone/>
              <a:defRPr sz="4252" b="1"/>
            </a:lvl4pPr>
            <a:lvl5pPr marL="4859487" indent="0">
              <a:buNone/>
              <a:defRPr sz="4252" b="1"/>
            </a:lvl5pPr>
            <a:lvl6pPr marL="6074359" indent="0">
              <a:buNone/>
              <a:defRPr sz="4252" b="1"/>
            </a:lvl6pPr>
            <a:lvl7pPr marL="7289231" indent="0">
              <a:buNone/>
              <a:defRPr sz="4252" b="1"/>
            </a:lvl7pPr>
            <a:lvl8pPr marL="8504103" indent="0">
              <a:buNone/>
              <a:defRPr sz="4252" b="1"/>
            </a:lvl8pPr>
            <a:lvl9pPr marL="9718975" indent="0">
              <a:buNone/>
              <a:defRPr sz="42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454" y="16056255"/>
            <a:ext cx="13705073" cy="23616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0532" y="10775399"/>
            <a:ext cx="13772568" cy="5280856"/>
          </a:xfrm>
        </p:spPr>
        <p:txBody>
          <a:bodyPr anchor="b"/>
          <a:lstStyle>
            <a:lvl1pPr marL="0" indent="0">
              <a:buNone/>
              <a:defRPr sz="6377" b="1"/>
            </a:lvl1pPr>
            <a:lvl2pPr marL="1214872" indent="0">
              <a:buNone/>
              <a:defRPr sz="5314" b="1"/>
            </a:lvl2pPr>
            <a:lvl3pPr marL="2429744" indent="0">
              <a:buNone/>
              <a:defRPr sz="4783" b="1"/>
            </a:lvl3pPr>
            <a:lvl4pPr marL="3644616" indent="0">
              <a:buNone/>
              <a:defRPr sz="4252" b="1"/>
            </a:lvl4pPr>
            <a:lvl5pPr marL="4859487" indent="0">
              <a:buNone/>
              <a:defRPr sz="4252" b="1"/>
            </a:lvl5pPr>
            <a:lvl6pPr marL="6074359" indent="0">
              <a:buNone/>
              <a:defRPr sz="4252" b="1"/>
            </a:lvl6pPr>
            <a:lvl7pPr marL="7289231" indent="0">
              <a:buNone/>
              <a:defRPr sz="4252" b="1"/>
            </a:lvl7pPr>
            <a:lvl8pPr marL="8504103" indent="0">
              <a:buNone/>
              <a:defRPr sz="4252" b="1"/>
            </a:lvl8pPr>
            <a:lvl9pPr marL="9718975" indent="0">
              <a:buNone/>
              <a:defRPr sz="42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0532" y="16056255"/>
            <a:ext cx="13772568" cy="23616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81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864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4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54" y="2930419"/>
            <a:ext cx="10448589" cy="10256467"/>
          </a:xfrm>
        </p:spPr>
        <p:txBody>
          <a:bodyPr anchor="b"/>
          <a:lstStyle>
            <a:lvl1pPr>
              <a:defRPr sz="8503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2568" y="6328895"/>
            <a:ext cx="16400532" cy="31237455"/>
          </a:xfrm>
        </p:spPr>
        <p:txBody>
          <a:bodyPr/>
          <a:lstStyle>
            <a:lvl1pPr>
              <a:defRPr sz="8503"/>
            </a:lvl1pPr>
            <a:lvl2pPr>
              <a:defRPr sz="7440"/>
            </a:lvl2pPr>
            <a:lvl3pPr>
              <a:defRPr sz="6377"/>
            </a:lvl3pPr>
            <a:lvl4pPr>
              <a:defRPr sz="5314"/>
            </a:lvl4pPr>
            <a:lvl5pPr>
              <a:defRPr sz="5314"/>
            </a:lvl5pPr>
            <a:lvl6pPr>
              <a:defRPr sz="5314"/>
            </a:lvl6pPr>
            <a:lvl7pPr>
              <a:defRPr sz="5314"/>
            </a:lvl7pPr>
            <a:lvl8pPr>
              <a:defRPr sz="5314"/>
            </a:lvl8pPr>
            <a:lvl9pPr>
              <a:defRPr sz="53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454" y="13186887"/>
            <a:ext cx="10448589" cy="24430338"/>
          </a:xfrm>
        </p:spPr>
        <p:txBody>
          <a:bodyPr/>
          <a:lstStyle>
            <a:lvl1pPr marL="0" indent="0">
              <a:buNone/>
              <a:defRPr sz="4252"/>
            </a:lvl1pPr>
            <a:lvl2pPr marL="1214872" indent="0">
              <a:buNone/>
              <a:defRPr sz="3720"/>
            </a:lvl2pPr>
            <a:lvl3pPr marL="2429744" indent="0">
              <a:buNone/>
              <a:defRPr sz="3189"/>
            </a:lvl3pPr>
            <a:lvl4pPr marL="3644616" indent="0">
              <a:buNone/>
              <a:defRPr sz="2657"/>
            </a:lvl4pPr>
            <a:lvl5pPr marL="4859487" indent="0">
              <a:buNone/>
              <a:defRPr sz="2657"/>
            </a:lvl5pPr>
            <a:lvl6pPr marL="6074359" indent="0">
              <a:buNone/>
              <a:defRPr sz="2657"/>
            </a:lvl6pPr>
            <a:lvl7pPr marL="7289231" indent="0">
              <a:buNone/>
              <a:defRPr sz="2657"/>
            </a:lvl7pPr>
            <a:lvl8pPr marL="8504103" indent="0">
              <a:buNone/>
              <a:defRPr sz="2657"/>
            </a:lvl8pPr>
            <a:lvl9pPr marL="9718975" indent="0">
              <a:buNone/>
              <a:defRPr sz="265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56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54" y="2930419"/>
            <a:ext cx="10448589" cy="10256467"/>
          </a:xfrm>
        </p:spPr>
        <p:txBody>
          <a:bodyPr anchor="b"/>
          <a:lstStyle>
            <a:lvl1pPr>
              <a:defRPr sz="8503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72568" y="6328895"/>
            <a:ext cx="16400532" cy="31237455"/>
          </a:xfrm>
        </p:spPr>
        <p:txBody>
          <a:bodyPr/>
          <a:lstStyle>
            <a:lvl1pPr marL="0" indent="0">
              <a:buNone/>
              <a:defRPr sz="8503"/>
            </a:lvl1pPr>
            <a:lvl2pPr marL="1214872" indent="0">
              <a:buNone/>
              <a:defRPr sz="7440"/>
            </a:lvl2pPr>
            <a:lvl3pPr marL="2429744" indent="0">
              <a:buNone/>
              <a:defRPr sz="6377"/>
            </a:lvl3pPr>
            <a:lvl4pPr marL="3644616" indent="0">
              <a:buNone/>
              <a:defRPr sz="5314"/>
            </a:lvl4pPr>
            <a:lvl5pPr marL="4859487" indent="0">
              <a:buNone/>
              <a:defRPr sz="5314"/>
            </a:lvl5pPr>
            <a:lvl6pPr marL="6074359" indent="0">
              <a:buNone/>
              <a:defRPr sz="5314"/>
            </a:lvl6pPr>
            <a:lvl7pPr marL="7289231" indent="0">
              <a:buNone/>
              <a:defRPr sz="5314"/>
            </a:lvl7pPr>
            <a:lvl8pPr marL="8504103" indent="0">
              <a:buNone/>
              <a:defRPr sz="5314"/>
            </a:lvl8pPr>
            <a:lvl9pPr marL="9718975" indent="0">
              <a:buNone/>
              <a:defRPr sz="5314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454" y="13186887"/>
            <a:ext cx="10448589" cy="24430338"/>
          </a:xfrm>
        </p:spPr>
        <p:txBody>
          <a:bodyPr/>
          <a:lstStyle>
            <a:lvl1pPr marL="0" indent="0">
              <a:buNone/>
              <a:defRPr sz="4252"/>
            </a:lvl1pPr>
            <a:lvl2pPr marL="1214872" indent="0">
              <a:buNone/>
              <a:defRPr sz="3720"/>
            </a:lvl2pPr>
            <a:lvl3pPr marL="2429744" indent="0">
              <a:buNone/>
              <a:defRPr sz="3189"/>
            </a:lvl3pPr>
            <a:lvl4pPr marL="3644616" indent="0">
              <a:buNone/>
              <a:defRPr sz="2657"/>
            </a:lvl4pPr>
            <a:lvl5pPr marL="4859487" indent="0">
              <a:buNone/>
              <a:defRPr sz="2657"/>
            </a:lvl5pPr>
            <a:lvl6pPr marL="6074359" indent="0">
              <a:buNone/>
              <a:defRPr sz="2657"/>
            </a:lvl6pPr>
            <a:lvl7pPr marL="7289231" indent="0">
              <a:buNone/>
              <a:defRPr sz="2657"/>
            </a:lvl7pPr>
            <a:lvl8pPr marL="8504103" indent="0">
              <a:buNone/>
              <a:defRPr sz="2657"/>
            </a:lvl8pPr>
            <a:lvl9pPr marL="9718975" indent="0">
              <a:buNone/>
              <a:defRPr sz="265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4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233" y="2340268"/>
            <a:ext cx="27941647" cy="849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233" y="11701327"/>
            <a:ext cx="27941647" cy="2788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233" y="40740970"/>
            <a:ext cx="7289125" cy="2340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5784-8991-4557-AD83-E172EE1490EE}" type="datetimeFigureOut">
              <a:rPr lang="nl-BE" smtClean="0"/>
              <a:t>20/01/2021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1213" y="40740970"/>
            <a:ext cx="10933688" cy="2340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79755" y="40740970"/>
            <a:ext cx="7289125" cy="2340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B07-515A-41B8-B929-FADEB56E74F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2429744" rtl="0" eaLnBrk="1" latinLnBrk="0" hangingPunct="1">
        <a:lnSpc>
          <a:spcPct val="90000"/>
        </a:lnSpc>
        <a:spcBef>
          <a:spcPct val="0"/>
        </a:spcBef>
        <a:buNone/>
        <a:defRPr sz="116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36" indent="-607436" algn="l" defTabSz="2429744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22308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7" kern="1200">
          <a:solidFill>
            <a:schemeClr val="tx1"/>
          </a:solidFill>
          <a:latin typeface="+mn-lt"/>
          <a:ea typeface="+mn-ea"/>
          <a:cs typeface="+mn-cs"/>
        </a:defRPr>
      </a:lvl2pPr>
      <a:lvl3pPr marL="3037180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4" kern="1200">
          <a:solidFill>
            <a:schemeClr val="tx1"/>
          </a:solidFill>
          <a:latin typeface="+mn-lt"/>
          <a:ea typeface="+mn-ea"/>
          <a:cs typeface="+mn-cs"/>
        </a:defRPr>
      </a:lvl3pPr>
      <a:lvl4pPr marL="4252051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6923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1795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6667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1539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6411" indent="-607436" algn="l" defTabSz="2429744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872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744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616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487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359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231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103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8975" algn="l" defTabSz="2429744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chart" Target="../charts/chart4.xml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12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chart" Target="../charts/chart2.xml"/><Relationship Id="rId5" Type="http://schemas.openxmlformats.org/officeDocument/2006/relationships/image" Target="../media/image5.png"/><Relationship Id="rId10" Type="http://schemas.openxmlformats.org/officeDocument/2006/relationships/chart" Target="../charts/chart1.xm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87" y="610322"/>
            <a:ext cx="25994337" cy="17331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135469" y="18543563"/>
            <a:ext cx="32147932" cy="24904681"/>
          </a:xfrm>
          <a:custGeom>
            <a:avLst/>
            <a:gdLst>
              <a:gd name="connsiteX0" fmla="*/ 0 w 32300733"/>
              <a:gd name="connsiteY0" fmla="*/ 3973158 h 23838950"/>
              <a:gd name="connsiteX1" fmla="*/ 3973158 w 32300733"/>
              <a:gd name="connsiteY1" fmla="*/ 0 h 23838950"/>
              <a:gd name="connsiteX2" fmla="*/ 28327575 w 32300733"/>
              <a:gd name="connsiteY2" fmla="*/ 0 h 23838950"/>
              <a:gd name="connsiteX3" fmla="*/ 32300733 w 32300733"/>
              <a:gd name="connsiteY3" fmla="*/ 3973158 h 23838950"/>
              <a:gd name="connsiteX4" fmla="*/ 32300733 w 32300733"/>
              <a:gd name="connsiteY4" fmla="*/ 19865792 h 23838950"/>
              <a:gd name="connsiteX5" fmla="*/ 28327575 w 32300733"/>
              <a:gd name="connsiteY5" fmla="*/ 23838950 h 23838950"/>
              <a:gd name="connsiteX6" fmla="*/ 3973158 w 32300733"/>
              <a:gd name="connsiteY6" fmla="*/ 23838950 h 23838950"/>
              <a:gd name="connsiteX7" fmla="*/ 0 w 32300733"/>
              <a:gd name="connsiteY7" fmla="*/ 19865792 h 23838950"/>
              <a:gd name="connsiteX8" fmla="*/ 0 w 32300733"/>
              <a:gd name="connsiteY8" fmla="*/ 3973158 h 23838950"/>
              <a:gd name="connsiteX0" fmla="*/ 0 w 32300733"/>
              <a:gd name="connsiteY0" fmla="*/ 3973158 h 23838950"/>
              <a:gd name="connsiteX1" fmla="*/ 3973158 w 32300733"/>
              <a:gd name="connsiteY1" fmla="*/ 0 h 23838950"/>
              <a:gd name="connsiteX2" fmla="*/ 29902376 w 32300733"/>
              <a:gd name="connsiteY2" fmla="*/ 50800 h 23838950"/>
              <a:gd name="connsiteX3" fmla="*/ 32300733 w 32300733"/>
              <a:gd name="connsiteY3" fmla="*/ 3973158 h 23838950"/>
              <a:gd name="connsiteX4" fmla="*/ 32300733 w 32300733"/>
              <a:gd name="connsiteY4" fmla="*/ 19865792 h 23838950"/>
              <a:gd name="connsiteX5" fmla="*/ 28327575 w 32300733"/>
              <a:gd name="connsiteY5" fmla="*/ 23838950 h 23838950"/>
              <a:gd name="connsiteX6" fmla="*/ 3973158 w 32300733"/>
              <a:gd name="connsiteY6" fmla="*/ 23838950 h 23838950"/>
              <a:gd name="connsiteX7" fmla="*/ 0 w 32300733"/>
              <a:gd name="connsiteY7" fmla="*/ 19865792 h 23838950"/>
              <a:gd name="connsiteX8" fmla="*/ 0 w 32300733"/>
              <a:gd name="connsiteY8" fmla="*/ 3973158 h 23838950"/>
              <a:gd name="connsiteX0" fmla="*/ 0 w 32378253"/>
              <a:gd name="connsiteY0" fmla="*/ 3973158 h 23838950"/>
              <a:gd name="connsiteX1" fmla="*/ 3973158 w 32378253"/>
              <a:gd name="connsiteY1" fmla="*/ 0 h 23838950"/>
              <a:gd name="connsiteX2" fmla="*/ 29902376 w 32378253"/>
              <a:gd name="connsiteY2" fmla="*/ 50800 h 23838950"/>
              <a:gd name="connsiteX3" fmla="*/ 32300733 w 32378253"/>
              <a:gd name="connsiteY3" fmla="*/ 3973158 h 23838950"/>
              <a:gd name="connsiteX4" fmla="*/ 32300733 w 32378253"/>
              <a:gd name="connsiteY4" fmla="*/ 19865792 h 23838950"/>
              <a:gd name="connsiteX5" fmla="*/ 30715176 w 32378253"/>
              <a:gd name="connsiteY5" fmla="*/ 23788150 h 23838950"/>
              <a:gd name="connsiteX6" fmla="*/ 3973158 w 32378253"/>
              <a:gd name="connsiteY6" fmla="*/ 23838950 h 23838950"/>
              <a:gd name="connsiteX7" fmla="*/ 0 w 32378253"/>
              <a:gd name="connsiteY7" fmla="*/ 19865792 h 23838950"/>
              <a:gd name="connsiteX8" fmla="*/ 0 w 32378253"/>
              <a:gd name="connsiteY8" fmla="*/ 3973158 h 23838950"/>
              <a:gd name="connsiteX0" fmla="*/ 50800 w 32378253"/>
              <a:gd name="connsiteY0" fmla="*/ 2094270 h 23839662"/>
              <a:gd name="connsiteX1" fmla="*/ 3973158 w 32378253"/>
              <a:gd name="connsiteY1" fmla="*/ 712 h 23839662"/>
              <a:gd name="connsiteX2" fmla="*/ 29902376 w 32378253"/>
              <a:gd name="connsiteY2" fmla="*/ 51512 h 23839662"/>
              <a:gd name="connsiteX3" fmla="*/ 32300733 w 32378253"/>
              <a:gd name="connsiteY3" fmla="*/ 3973870 h 23839662"/>
              <a:gd name="connsiteX4" fmla="*/ 32300733 w 32378253"/>
              <a:gd name="connsiteY4" fmla="*/ 19866504 h 23839662"/>
              <a:gd name="connsiteX5" fmla="*/ 30715176 w 32378253"/>
              <a:gd name="connsiteY5" fmla="*/ 23788862 h 23839662"/>
              <a:gd name="connsiteX6" fmla="*/ 3973158 w 32378253"/>
              <a:gd name="connsiteY6" fmla="*/ 23839662 h 23839662"/>
              <a:gd name="connsiteX7" fmla="*/ 0 w 32378253"/>
              <a:gd name="connsiteY7" fmla="*/ 19866504 h 23839662"/>
              <a:gd name="connsiteX8" fmla="*/ 50800 w 32378253"/>
              <a:gd name="connsiteY8" fmla="*/ 2094270 h 23839662"/>
              <a:gd name="connsiteX0" fmla="*/ 0 w 32327453"/>
              <a:gd name="connsiteY0" fmla="*/ 2094270 h 23840374"/>
              <a:gd name="connsiteX1" fmla="*/ 3922358 w 32327453"/>
              <a:gd name="connsiteY1" fmla="*/ 712 h 23840374"/>
              <a:gd name="connsiteX2" fmla="*/ 29851576 w 32327453"/>
              <a:gd name="connsiteY2" fmla="*/ 51512 h 23840374"/>
              <a:gd name="connsiteX3" fmla="*/ 32249933 w 32327453"/>
              <a:gd name="connsiteY3" fmla="*/ 3973870 h 23840374"/>
              <a:gd name="connsiteX4" fmla="*/ 32249933 w 32327453"/>
              <a:gd name="connsiteY4" fmla="*/ 19866504 h 23840374"/>
              <a:gd name="connsiteX5" fmla="*/ 30664376 w 32327453"/>
              <a:gd name="connsiteY5" fmla="*/ 23788862 h 23840374"/>
              <a:gd name="connsiteX6" fmla="*/ 3922358 w 32327453"/>
              <a:gd name="connsiteY6" fmla="*/ 23839662 h 23840374"/>
              <a:gd name="connsiteX7" fmla="*/ 50800 w 32327453"/>
              <a:gd name="connsiteY7" fmla="*/ 21746104 h 23840374"/>
              <a:gd name="connsiteX8" fmla="*/ 0 w 32327453"/>
              <a:gd name="connsiteY8" fmla="*/ 2094270 h 23840374"/>
              <a:gd name="connsiteX0" fmla="*/ 0 w 32327453"/>
              <a:gd name="connsiteY0" fmla="*/ 2094270 h 23840374"/>
              <a:gd name="connsiteX1" fmla="*/ 3922358 w 32327453"/>
              <a:gd name="connsiteY1" fmla="*/ 712 h 23840374"/>
              <a:gd name="connsiteX2" fmla="*/ 30461176 w 32327453"/>
              <a:gd name="connsiteY2" fmla="*/ 51512 h 23840374"/>
              <a:gd name="connsiteX3" fmla="*/ 32249933 w 32327453"/>
              <a:gd name="connsiteY3" fmla="*/ 3973870 h 23840374"/>
              <a:gd name="connsiteX4" fmla="*/ 32249933 w 32327453"/>
              <a:gd name="connsiteY4" fmla="*/ 19866504 h 23840374"/>
              <a:gd name="connsiteX5" fmla="*/ 30664376 w 32327453"/>
              <a:gd name="connsiteY5" fmla="*/ 23788862 h 23840374"/>
              <a:gd name="connsiteX6" fmla="*/ 3922358 w 32327453"/>
              <a:gd name="connsiteY6" fmla="*/ 23839662 h 23840374"/>
              <a:gd name="connsiteX7" fmla="*/ 50800 w 32327453"/>
              <a:gd name="connsiteY7" fmla="*/ 21746104 h 23840374"/>
              <a:gd name="connsiteX8" fmla="*/ 0 w 32327453"/>
              <a:gd name="connsiteY8" fmla="*/ 2094270 h 238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7453" h="23840374">
                <a:moveTo>
                  <a:pt x="0" y="2094270"/>
                </a:moveTo>
                <a:cubicBezTo>
                  <a:pt x="0" y="-100045"/>
                  <a:pt x="1728043" y="712"/>
                  <a:pt x="3922358" y="712"/>
                </a:cubicBezTo>
                <a:lnTo>
                  <a:pt x="30461176" y="51512"/>
                </a:lnTo>
                <a:cubicBezTo>
                  <a:pt x="32655491" y="51512"/>
                  <a:pt x="32249933" y="1779555"/>
                  <a:pt x="32249933" y="3973870"/>
                </a:cubicBezTo>
                <a:lnTo>
                  <a:pt x="32249933" y="19866504"/>
                </a:lnTo>
                <a:cubicBezTo>
                  <a:pt x="32249933" y="22060819"/>
                  <a:pt x="32858691" y="23788862"/>
                  <a:pt x="30664376" y="23788862"/>
                </a:cubicBezTo>
                <a:lnTo>
                  <a:pt x="3922358" y="23839662"/>
                </a:lnTo>
                <a:cubicBezTo>
                  <a:pt x="1728043" y="23839662"/>
                  <a:pt x="50800" y="23940419"/>
                  <a:pt x="50800" y="21746104"/>
                </a:cubicBezTo>
                <a:lnTo>
                  <a:pt x="0" y="2094270"/>
                </a:lnTo>
                <a:close/>
              </a:path>
            </a:pathLst>
          </a:custGeom>
          <a:gradFill flip="none" rotWithShape="1">
            <a:gsLst>
              <a:gs pos="0">
                <a:srgbClr val="7CB48F">
                  <a:tint val="66000"/>
                  <a:satMod val="160000"/>
                </a:srgbClr>
              </a:gs>
              <a:gs pos="50000">
                <a:srgbClr val="7CB48F">
                  <a:tint val="44500"/>
                  <a:satMod val="160000"/>
                </a:srgbClr>
              </a:gs>
              <a:gs pos="100000">
                <a:srgbClr val="7CB48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xt Placeholder 28"/>
          <p:cNvSpPr txBox="1">
            <a:spLocks/>
          </p:cNvSpPr>
          <p:nvPr/>
        </p:nvSpPr>
        <p:spPr>
          <a:xfrm>
            <a:off x="474719" y="19002440"/>
            <a:ext cx="15449423" cy="2134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32054" tIns="216027" rIns="432054" bIns="216027" rtlCol="0" anchor="t"/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Need to better understand quality of palliative care and quality of dying in care homes in Europe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PACE is an EU-funded FP7 project studying palliative care for older people in different types of care homes in Europe (ie nursing homes, homes for older people, long term care facilities).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nl-BE" sz="40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PACE has three substudies</a:t>
            </a:r>
          </a:p>
          <a:p>
            <a:pPr marL="742950" indent="-742950" algn="just">
              <a:spcBef>
                <a:spcPts val="500"/>
              </a:spcBef>
              <a:spcAft>
                <a:spcPts val="500"/>
              </a:spcAft>
              <a:buAutoNum type="arabicParenR"/>
            </a:pPr>
            <a:r>
              <a:rPr lang="nl-BE" sz="4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Mapping palliative care structures and policies in care homes across Europe</a:t>
            </a:r>
          </a:p>
          <a:p>
            <a:pPr marL="742950" indent="-742950" algn="just">
              <a:spcBef>
                <a:spcPts val="500"/>
              </a:spcBef>
              <a:spcAft>
                <a:spcPts val="500"/>
              </a:spcAft>
              <a:buAutoNum type="arabicParenR"/>
            </a:pPr>
            <a:r>
              <a:rPr lang="nl-BE" sz="4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Describing and comparing quality of care at the end of life and quality of dying in six EU countries, and exploring the structural characteristics related to better outcomes</a:t>
            </a:r>
          </a:p>
          <a:p>
            <a:pPr marL="742950" indent="-742950" algn="just">
              <a:spcBef>
                <a:spcPts val="500"/>
              </a:spcBef>
              <a:spcAft>
                <a:spcPts val="500"/>
              </a:spcAft>
              <a:buAutoNum type="arabicParenR"/>
            </a:pPr>
            <a:r>
              <a:rPr lang="nl-BE" sz="4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Evaluate the effect of an innovative palliative care intervention in care homes on quality of care, quality of dying and staff competences</a:t>
            </a:r>
            <a:endParaRPr lang="nl-BE" sz="4400" dirty="0">
              <a:solidFill>
                <a:schemeClr val="tx1"/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br>
              <a:rPr lang="nl-BE" sz="5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endParaRPr lang="nl-BE" sz="54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First results of PACE substudy 2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on quality of dying are reported</a:t>
            </a: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nl-BE" sz="44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nl-BE" sz="44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14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Method: cross-sectional study of deceased care homes residents in Belgium, Finland, Italy, the Netherlands, Poland and the United Kingdom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 each country, a sample of care homes representative for the country was drawn. All residents that died over a past three-month period were identified. Questionnaires with validated measures for quality of care and quality of dying were filled in by the nurse most involved in care, the GP, and a next of kin.</a:t>
            </a: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</p:txBody>
      </p:sp>
      <p:pic>
        <p:nvPicPr>
          <p:cNvPr id="1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40691743"/>
            <a:ext cx="4482288" cy="2280206"/>
          </a:xfrm>
          <a:prstGeom prst="rect">
            <a:avLst/>
          </a:prstGeom>
        </p:spPr>
      </p:pic>
      <p:pic>
        <p:nvPicPr>
          <p:cNvPr id="1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22" y="40691744"/>
            <a:ext cx="3418860" cy="22802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015" y="40691742"/>
            <a:ext cx="2803127" cy="228020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8804370" y="0"/>
            <a:ext cx="35917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9600" dirty="0">
              <a:solidFill>
                <a:srgbClr val="009900"/>
              </a:solidFill>
            </a:endParaRPr>
          </a:p>
          <a:p>
            <a:endParaRPr lang="nl-BE" sz="9600" dirty="0">
              <a:solidFill>
                <a:srgbClr val="009900"/>
              </a:solidFill>
            </a:endParaRPr>
          </a:p>
          <a:p>
            <a:endParaRPr lang="nl-BE" sz="9600" dirty="0">
              <a:solidFill>
                <a:srgbClr val="009900"/>
              </a:solidFill>
            </a:endParaRPr>
          </a:p>
          <a:p>
            <a:endParaRPr lang="nl-BE" sz="9600" dirty="0"/>
          </a:p>
        </p:txBody>
      </p:sp>
      <p:sp>
        <p:nvSpPr>
          <p:cNvPr id="25" name="Text Placeholder 28"/>
          <p:cNvSpPr txBox="1">
            <a:spLocks/>
          </p:cNvSpPr>
          <p:nvPr/>
        </p:nvSpPr>
        <p:spPr>
          <a:xfrm>
            <a:off x="16294100" y="41480626"/>
            <a:ext cx="15641423" cy="1491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432054" tIns="216027" rIns="432054" bIns="216027" rtlCol="0" anchor="ctr"/>
          <a:lstStyle>
            <a:defPPr>
              <a:defRPr lang="en-US"/>
            </a:defPPr>
            <a:lvl1pPr>
              <a:defRPr sz="4000" u="sng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r">
              <a:tabLst>
                <a:tab pos="6542088" algn="l"/>
              </a:tabLst>
            </a:pPr>
            <a:r>
              <a:rPr lang="nl-BE" sz="3600" b="1" u="none" dirty="0">
                <a:latin typeface="Georgia" panose="02040502050405020303" pitchFamily="18" charset="0"/>
              </a:rPr>
              <a:t>TO KNOW MORE   lvdblock@vub.ac.be|</a:t>
            </a:r>
            <a:r>
              <a:rPr lang="nl-BE" sz="3600" u="none" dirty="0">
                <a:latin typeface="Georgia" panose="02040502050405020303" pitchFamily="18" charset="0"/>
              </a:rPr>
              <a:t> Vrije Universiteit Brussel</a:t>
            </a:r>
          </a:p>
          <a:p>
            <a:pPr algn="r">
              <a:tabLst>
                <a:tab pos="6542088" algn="l"/>
              </a:tabLst>
            </a:pPr>
            <a:r>
              <a:rPr lang="nl-BE" sz="5400" b="1" u="none" dirty="0">
                <a:latin typeface="Georgia" panose="02040502050405020303" pitchFamily="18" charset="0"/>
              </a:rPr>
              <a:t>www.eupace.eu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838" y="990114"/>
            <a:ext cx="3523714" cy="4021413"/>
          </a:xfrm>
          <a:prstGeom prst="rect">
            <a:avLst/>
          </a:prstGeom>
          <a:effectLst>
            <a:outerShdw blurRad="50800" dist="50800" dir="5400000" algn="ctr" rotWithShape="0">
              <a:srgbClr val="BFBFBF"/>
            </a:outerShdw>
          </a:effectLst>
        </p:spPr>
      </p:pic>
      <p:sp>
        <p:nvSpPr>
          <p:cNvPr id="30" name="Text Placeholder 28"/>
          <p:cNvSpPr txBox="1">
            <a:spLocks/>
          </p:cNvSpPr>
          <p:nvPr/>
        </p:nvSpPr>
        <p:spPr>
          <a:xfrm>
            <a:off x="3759201" y="16165945"/>
            <a:ext cx="25020352" cy="1492974"/>
          </a:xfrm>
          <a:prstGeom prst="rect">
            <a:avLst/>
          </a:prstGeom>
          <a:solidFill>
            <a:srgbClr val="CA6910">
              <a:alpha val="60000"/>
            </a:srgbClr>
          </a:solidFill>
        </p:spPr>
        <p:txBody>
          <a:bodyPr vert="horz" lIns="432054" tIns="216027" rIns="432054" bIns="216027" rtlCol="0" anchor="ctr"/>
          <a:lstStyle>
            <a:defPPr>
              <a:defRPr lang="en-US"/>
            </a:defPPr>
            <a:lvl1pPr>
              <a:defRPr sz="4000" u="sng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nl-BE" sz="4400" b="1" dirty="0">
                <a:solidFill>
                  <a:schemeClr val="bg1"/>
                </a:solidFill>
                <a:latin typeface="+mj-lt"/>
              </a:rPr>
              <a:t>Van den Block L</a:t>
            </a:r>
            <a:r>
              <a:rPr lang="nl-BE" sz="4400" u="none" dirty="0">
                <a:solidFill>
                  <a:schemeClr val="bg1"/>
                </a:solidFill>
                <a:latin typeface="+mj-lt"/>
              </a:rPr>
              <a:t>, Finne-Soveri H, Gambassi G, Onwuteaka-Philipsen B, Payne S, Szczerbinska K, </a:t>
            </a:r>
          </a:p>
          <a:p>
            <a:pPr algn="ctr"/>
            <a:r>
              <a:rPr lang="nl-BE" sz="4400" u="none" dirty="0">
                <a:solidFill>
                  <a:schemeClr val="bg1"/>
                </a:solidFill>
                <a:latin typeface="+mj-lt"/>
              </a:rPr>
              <a:t>Van Den Noortgate N, Vernooij-Dassen M, Deliens L on behalf of PACE</a:t>
            </a:r>
            <a:r>
              <a:rPr lang="en-US" sz="4400" u="none" dirty="0">
                <a:solidFill>
                  <a:schemeClr val="bg1"/>
                </a:solidFill>
                <a:latin typeface="+mj-lt"/>
              </a:rPr>
              <a:t> </a:t>
            </a:r>
            <a:endParaRPr lang="en-US" sz="4400" u="none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kstvak 7"/>
          <p:cNvSpPr txBox="1"/>
          <p:nvPr/>
        </p:nvSpPr>
        <p:spPr>
          <a:xfrm>
            <a:off x="3688862" y="12930100"/>
            <a:ext cx="25045169" cy="3046988"/>
          </a:xfrm>
          <a:prstGeom prst="rect">
            <a:avLst/>
          </a:prstGeom>
          <a:solidFill>
            <a:srgbClr val="CA6910">
              <a:alpha val="79000"/>
            </a:srgbClr>
          </a:solidFill>
          <a:ln>
            <a:solidFill>
              <a:srgbClr val="CA69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6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</a:rPr>
              <a:t>Palliative care in care homes in Europe: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</a:rPr>
              <a:t>EU FP7 PACE project (2014-2019)</a:t>
            </a:r>
            <a:endParaRPr lang="nl-BE" sz="96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Text Placeholder 28"/>
          <p:cNvSpPr txBox="1">
            <a:spLocks/>
          </p:cNvSpPr>
          <p:nvPr/>
        </p:nvSpPr>
        <p:spPr>
          <a:xfrm>
            <a:off x="16663648" y="18950008"/>
            <a:ext cx="15357219" cy="2253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32054" tIns="216027" rIns="432054" bIns="216027" rtlCol="0" anchor="t"/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Deceased residents in BE, FI, NL, PL, UK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Number of people with dementia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nl-BE" sz="44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nl-BE" sz="4400" dirty="0">
              <a:solidFill>
                <a:schemeClr val="tx1"/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nl-BE" sz="4400" dirty="0">
              <a:solidFill>
                <a:schemeClr val="tx1"/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nl-BE" sz="4400" dirty="0">
              <a:solidFill>
                <a:schemeClr val="tx1"/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nl-BE" sz="4400" dirty="0">
              <a:solidFill>
                <a:schemeClr val="tx1"/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br>
              <a:rPr lang="nl-BE" sz="5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endParaRPr lang="nl-BE" sz="40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400" b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Quality of dying measured by the EOLD-CAD (End-of-Life in Dementia Scale – Comfort while Dying) judged by the nurses </a:t>
            </a: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nl-BE" sz="48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nl-BE" sz="20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nl-BE" sz="4400" b="1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Conclusion</a:t>
            </a:r>
            <a:endParaRPr lang="nl-BE" sz="4400" b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4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Variations between countries in quality of dying need to be further explored. In all countries there is room for improvement.</a:t>
            </a:r>
          </a:p>
          <a:p>
            <a:pPr algn="just">
              <a:spcBef>
                <a:spcPts val="1000"/>
              </a:spcBef>
              <a:spcAft>
                <a:spcPts val="500"/>
              </a:spcAft>
            </a:pPr>
            <a:endParaRPr lang="nl-BE" sz="4400" b="1" dirty="0">
              <a:solidFill>
                <a:schemeClr val="accent6">
                  <a:lumMod val="50000"/>
                </a:schemeClr>
              </a:solidFill>
              <a:latin typeface="+mj-lt"/>
              <a:cs typeface="Microsoft Sans Serif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316703" y="19712074"/>
            <a:ext cx="0" cy="2097872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17" y="30108587"/>
            <a:ext cx="4921480" cy="3487220"/>
          </a:xfrm>
          <a:prstGeom prst="rect">
            <a:avLst/>
          </a:prstGeom>
        </p:spPr>
      </p:pic>
      <p:graphicFrame>
        <p:nvGraphicFramePr>
          <p:cNvPr id="27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367117"/>
              </p:ext>
            </p:extLst>
          </p:nvPr>
        </p:nvGraphicFramePr>
        <p:xfrm>
          <a:off x="17107910" y="20873641"/>
          <a:ext cx="549275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072120"/>
              </p:ext>
            </p:extLst>
          </p:nvPr>
        </p:nvGraphicFramePr>
        <p:xfrm>
          <a:off x="24780912" y="20713950"/>
          <a:ext cx="63881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3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323805"/>
              </p:ext>
            </p:extLst>
          </p:nvPr>
        </p:nvGraphicFramePr>
        <p:xfrm>
          <a:off x="19688529" y="28482106"/>
          <a:ext cx="6944212" cy="482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87340" y="30958434"/>
            <a:ext cx="3232876" cy="41549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/>
                <a:cs typeface="Georgia"/>
              </a:rPr>
              <a:t>Higher scores </a:t>
            </a:r>
          </a:p>
          <a:p>
            <a:pPr algn="ctr"/>
            <a:r>
              <a:rPr lang="en-US" sz="4400" b="1" dirty="0">
                <a:latin typeface="Georgia"/>
                <a:cs typeface="Georgia"/>
              </a:rPr>
              <a:t>= </a:t>
            </a:r>
          </a:p>
          <a:p>
            <a:pPr algn="ctr"/>
            <a:r>
              <a:rPr lang="en-US" sz="4400" b="1" dirty="0">
                <a:latin typeface="Georgia"/>
                <a:cs typeface="Georgia"/>
              </a:rPr>
              <a:t>better quality of dying</a:t>
            </a:r>
          </a:p>
        </p:txBody>
      </p:sp>
      <p:graphicFrame>
        <p:nvGraphicFramePr>
          <p:cNvPr id="38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586862"/>
              </p:ext>
            </p:extLst>
          </p:nvPr>
        </p:nvGraphicFramePr>
        <p:xfrm>
          <a:off x="19243310" y="33306105"/>
          <a:ext cx="7851270" cy="504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66189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538134C189A4083DBF9972B5621ED" ma:contentTypeVersion="13" ma:contentTypeDescription="Een nieuw document maken." ma:contentTypeScope="" ma:versionID="fbffcab0e94f8498b9918a0944567fdc">
  <xsd:schema xmlns:xsd="http://www.w3.org/2001/XMLSchema" xmlns:xs="http://www.w3.org/2001/XMLSchema" xmlns:p="http://schemas.microsoft.com/office/2006/metadata/properties" xmlns:ns3="0052b45c-2543-4abf-a15d-f41602c2f626" xmlns:ns4="889c9ebc-4cfb-4153-ae75-faf16f68dc9d" targetNamespace="http://schemas.microsoft.com/office/2006/metadata/properties" ma:root="true" ma:fieldsID="eeb72df4346766c336963a42d01bd529" ns3:_="" ns4:_="">
    <xsd:import namespace="0052b45c-2543-4abf-a15d-f41602c2f626"/>
    <xsd:import namespace="889c9ebc-4cfb-4153-ae75-faf16f68dc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2b45c-2543-4abf-a15d-f41602c2f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c9ebc-4cfb-4153-ae75-faf16f68dc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0017DD-01A1-47E6-918A-943D26A7B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2b45c-2543-4abf-a15d-f41602c2f626"/>
    <ds:schemaRef ds:uri="889c9ebc-4cfb-4153-ae75-faf16f68dc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D465A-B485-4823-82F5-4440694E6B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B0095A-E4AE-45FE-9321-AEFC189C55A6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0052b45c-2543-4abf-a15d-f41602c2f626"/>
    <ds:schemaRef ds:uri="http://www.w3.org/XML/1998/namespace"/>
    <ds:schemaRef ds:uri="http://purl.org/dc/terms/"/>
    <ds:schemaRef ds:uri="http://schemas.microsoft.com/office/infopath/2007/PartnerControls"/>
    <ds:schemaRef ds:uri="889c9ebc-4cfb-4153-ae75-faf16f68dc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393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Georgia</vt:lpstr>
      <vt:lpstr>Microsoft Sans Serif</vt:lpstr>
      <vt:lpstr>Rockwell</vt:lpstr>
      <vt:lpstr>Times New Roman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Zeger De Groote</dc:creator>
  <cp:lastModifiedBy>Geertje van Duijnhoven</cp:lastModifiedBy>
  <cp:revision>32</cp:revision>
  <cp:lastPrinted>2016-04-08T07:46:40Z</cp:lastPrinted>
  <dcterms:created xsi:type="dcterms:W3CDTF">2014-09-09T14:37:46Z</dcterms:created>
  <dcterms:modified xsi:type="dcterms:W3CDTF">2021-01-20T09:20:58Z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0x010100011538134C189A4083DBF9972B5621ED</vt:lpwstr>
  </property>
</Properties>
</file>